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0" r:id="rId1"/>
    <p:sldMasterId id="2147484994" r:id="rId2"/>
    <p:sldMasterId id="2147484987" r:id="rId3"/>
    <p:sldMasterId id="2147484787" r:id="rId4"/>
  </p:sldMasterIdLst>
  <p:notesMasterIdLst>
    <p:notesMasterId r:id="rId43"/>
  </p:notesMasterIdLst>
  <p:handoutMasterIdLst>
    <p:handoutMasterId r:id="rId44"/>
  </p:handoutMasterIdLst>
  <p:sldIdLst>
    <p:sldId id="716" r:id="rId5"/>
    <p:sldId id="717" r:id="rId6"/>
    <p:sldId id="718" r:id="rId7"/>
    <p:sldId id="577" r:id="rId8"/>
    <p:sldId id="581" r:id="rId9"/>
    <p:sldId id="582" r:id="rId10"/>
    <p:sldId id="583" r:id="rId11"/>
    <p:sldId id="592" r:id="rId12"/>
    <p:sldId id="584" r:id="rId13"/>
    <p:sldId id="558" r:id="rId14"/>
    <p:sldId id="550" r:id="rId15"/>
    <p:sldId id="554" r:id="rId16"/>
    <p:sldId id="560" r:id="rId17"/>
    <p:sldId id="585" r:id="rId18"/>
    <p:sldId id="587" r:id="rId19"/>
    <p:sldId id="588" r:id="rId20"/>
    <p:sldId id="589" r:id="rId21"/>
    <p:sldId id="590" r:id="rId22"/>
    <p:sldId id="591" r:id="rId23"/>
    <p:sldId id="623" r:id="rId24"/>
    <p:sldId id="646" r:id="rId25"/>
    <p:sldId id="647" r:id="rId26"/>
    <p:sldId id="648" r:id="rId27"/>
    <p:sldId id="633" r:id="rId28"/>
    <p:sldId id="634" r:id="rId29"/>
    <p:sldId id="632" r:id="rId30"/>
    <p:sldId id="636" r:id="rId31"/>
    <p:sldId id="637" r:id="rId32"/>
    <p:sldId id="638" r:id="rId33"/>
    <p:sldId id="639" r:id="rId34"/>
    <p:sldId id="640" r:id="rId35"/>
    <p:sldId id="643" r:id="rId36"/>
    <p:sldId id="641" r:id="rId37"/>
    <p:sldId id="642" r:id="rId38"/>
    <p:sldId id="527" r:id="rId39"/>
    <p:sldId id="714" r:id="rId40"/>
    <p:sldId id="612" r:id="rId41"/>
    <p:sldId id="444" r:id="rId42"/>
  </p:sldIdLst>
  <p:sldSz cx="9144000" cy="6858000" type="screen4x3"/>
  <p:notesSz cx="7315200" cy="96012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55" autoAdjust="0"/>
    <p:restoredTop sz="50000" autoAdjust="0"/>
  </p:normalViewPr>
  <p:slideViewPr>
    <p:cSldViewPr>
      <p:cViewPr varScale="1">
        <p:scale>
          <a:sx n="109" d="100"/>
          <a:sy n="109" d="100"/>
        </p:scale>
        <p:origin x="131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760"/>
    </p:cViewPr>
  </p:sorterViewPr>
  <p:notesViewPr>
    <p:cSldViewPr>
      <p:cViewPr>
        <p:scale>
          <a:sx n="90" d="100"/>
          <a:sy n="90" d="100"/>
        </p:scale>
        <p:origin x="2688" y="-618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46" descr="top pp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275" y="171450"/>
            <a:ext cx="6837363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Group 147"/>
          <p:cNvGraphicFramePr>
            <a:graphicFrameLocks noGrp="1"/>
          </p:cNvGraphicFramePr>
          <p:nvPr/>
        </p:nvGraphicFramePr>
        <p:xfrm>
          <a:off x="344488" y="8931275"/>
          <a:ext cx="6615112" cy="327025"/>
        </p:xfrm>
        <a:graphic>
          <a:graphicData uri="http://schemas.openxmlformats.org/drawingml/2006/table">
            <a:tbl>
              <a:tblPr/>
              <a:tblGrid>
                <a:gridCol w="567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pt-B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MBA em Engenharia de Software Orientada a Serviços (SOA)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lang="pt-BR" sz="800" dirty="0" err="1">
                          <a:latin typeface="Square721 BT" pitchFamily="34" charset="0"/>
                          <a:cs typeface="Calibri" pitchFamily="34" charset="0"/>
                        </a:rPr>
                        <a:t>Profª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. </a:t>
                      </a:r>
                      <a:r>
                        <a:rPr lang="en-US" sz="800" dirty="0" err="1">
                          <a:latin typeface="Square721 BT" pitchFamily="34" charset="0"/>
                          <a:cs typeface="Calibri" pitchFamily="34" charset="0"/>
                        </a:rPr>
                        <a:t>MSc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Susanne Anjos Andrade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</a:endParaRPr>
                    </a:p>
                  </a:txBody>
                  <a:tcPr marT="35541" marB="35541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endParaRPr kumimoji="0" lang="pt-B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35541" marB="35541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13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2550" y="8777288"/>
            <a:ext cx="3076575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Square721 BT" pitchFamily="34" charset="0"/>
              </a:defRPr>
            </a:lvl1pPr>
          </a:lstStyle>
          <a:p>
            <a:r>
              <a:rPr lang="pt-BR" altLang="pt-BR"/>
              <a:t>Página - </a:t>
            </a:r>
            <a:fld id="{902FC0D6-DC21-44E7-8451-6AC029358B9D}" type="slidenum">
              <a:rPr lang="pt-BR" altLang="pt-BR"/>
              <a:pPr/>
              <a:t>‹#›</a:t>
            </a:fld>
            <a:r>
              <a:rPr lang="pt-BR" altLang="pt-BR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fld id="{BFE9D64D-D7A4-4F51-8447-E3085A576432}" type="datetimeFigureOut">
              <a:rPr lang="pt-BR"/>
              <a:pPr>
                <a:defRPr/>
              </a:pPr>
              <a:t>07/09/2021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4" tIns="56167" rIns="112334" bIns="56167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21175"/>
          </a:xfrm>
          <a:prstGeom prst="rect">
            <a:avLst/>
          </a:prstGeom>
        </p:spPr>
        <p:txBody>
          <a:bodyPr vert="horz" lIns="112334" tIns="56167" rIns="112334" bIns="56167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112334" tIns="56167" rIns="112334" bIns="56167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112334" tIns="56167" rIns="112334" bIns="5616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500">
                <a:latin typeface="Calibri" pitchFamily="34" charset="0"/>
              </a:defRPr>
            </a:lvl1pPr>
          </a:lstStyle>
          <a:p>
            <a:fld id="{8FA0C4E9-FA00-433F-8602-D468137C44FA}" type="slidenum">
              <a:rPr lang="pt-BR" altLang="pt-BR"/>
              <a:pPr/>
              <a:t>‹#›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0C4E9-FA00-433F-8602-D468137C44FA}" type="slidenum">
              <a:rPr lang="pt-BR" altLang="pt-BR" smtClean="0"/>
              <a:pPr/>
              <a:t>37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11566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8413" y="727075"/>
            <a:ext cx="4778375" cy="3584575"/>
          </a:xfrm>
          <a:noFill/>
          <a:ln cap="flat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4888" y="4573588"/>
            <a:ext cx="5297487" cy="380047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9552" y="260648"/>
            <a:ext cx="7056784" cy="504056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95536" y="1268760"/>
            <a:ext cx="7916416" cy="518457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7544" y="116632"/>
            <a:ext cx="7128792" cy="7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5054" y="1340768"/>
            <a:ext cx="8283409" cy="5256584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808" cy="5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35896" y="764704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199" y="1926754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808" cy="50480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67544" y="836712"/>
            <a:ext cx="8229600" cy="5635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337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7056784" cy="504825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6912768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1624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81624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97829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87" r:id="rId1"/>
    <p:sldLayoutId id="2147485188" r:id="rId2"/>
    <p:sldLayoutId id="2147485189" r:id="rId3"/>
    <p:sldLayoutId id="2147485190" r:id="rId4"/>
    <p:sldLayoutId id="2147485191" r:id="rId5"/>
    <p:sldLayoutId id="2147485192" r:id="rId6"/>
    <p:sldLayoutId id="2147485193" r:id="rId7"/>
    <p:sldLayoutId id="2147485194" r:id="rId8"/>
    <p:sldLayoutId id="2147485195" r:id="rId9"/>
    <p:sldLayoutId id="2147485196" r:id="rId10"/>
    <p:sldLayoutId id="214748521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2051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2052" name="CaixaDeTexto 5"/>
          <p:cNvSpPr txBox="1">
            <a:spLocks noChangeArrowheads="1"/>
          </p:cNvSpPr>
          <p:nvPr userDrawn="1"/>
        </p:nvSpPr>
        <p:spPr bwMode="auto">
          <a:xfrm>
            <a:off x="3779838" y="3252788"/>
            <a:ext cx="17637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en-US" sz="2000" b="1"/>
              <a:t>TEMPLATE 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97" r:id="rId1"/>
    <p:sldLayoutId id="2147485198" r:id="rId2"/>
    <p:sldLayoutId id="2147485199" r:id="rId3"/>
    <p:sldLayoutId id="2147485200" r:id="rId4"/>
    <p:sldLayoutId id="2147485201" r:id="rId5"/>
    <p:sldLayoutId id="2147485202" r:id="rId6"/>
    <p:sldLayoutId id="2147485203" r:id="rId7"/>
    <p:sldLayoutId id="2147485204" r:id="rId8"/>
    <p:sldLayoutId id="2147485205" r:id="rId9"/>
    <p:sldLayoutId id="2147485210" r:id="rId10"/>
    <p:sldLayoutId id="214748520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 estilo do título mestre</a:t>
            </a:r>
          </a:p>
        </p:txBody>
      </p:sp>
      <p:sp>
        <p:nvSpPr>
          <p:cNvPr id="3075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os estilos do texto mestre</a:t>
            </a:r>
          </a:p>
          <a:p>
            <a:pPr lvl="1"/>
            <a:r>
              <a:rPr lang="pt-BR" altLang="en-US"/>
              <a:t>Segundo nível</a:t>
            </a:r>
          </a:p>
          <a:p>
            <a:pPr lvl="2"/>
            <a:r>
              <a:rPr lang="pt-BR" altLang="en-US"/>
              <a:t>Terceiro nível</a:t>
            </a:r>
          </a:p>
          <a:p>
            <a:pPr lvl="3"/>
            <a:r>
              <a:rPr lang="pt-BR" altLang="en-US"/>
              <a:t>Quarto nível</a:t>
            </a:r>
          </a:p>
          <a:p>
            <a:pPr lvl="4"/>
            <a:r>
              <a:rPr lang="pt-BR" altLang="en-US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CDD15B8-6C2D-4C7F-BC25-D701F6CF6CEE}" type="datetimeFigureOut">
              <a:rPr lang="pt-BR"/>
              <a:pPr>
                <a:defRPr/>
              </a:pPr>
              <a:t>07/09/2021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C075F151-3A2E-4711-9911-83297239062D}" type="slidenum">
              <a:rPr lang="pt-BR" altLang="pt-BR"/>
              <a:pPr/>
              <a:t>‹#›</a:t>
            </a:fld>
            <a:endParaRPr lang="pt-BR" altLang="pt-BR"/>
          </a:p>
        </p:txBody>
      </p:sp>
      <p:pic>
        <p:nvPicPr>
          <p:cNvPr id="3081" name="Imagem 8"/>
          <p:cNvPicPr>
            <a:picLocks noChangeAspect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0" y="1692275"/>
            <a:ext cx="9161463" cy="390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211" r:id="rId1"/>
    <p:sldLayoutId id="2147485212" r:id="rId2"/>
    <p:sldLayoutId id="2147485213" r:id="rId3"/>
    <p:sldLayoutId id="2147485214" r:id="rId4"/>
    <p:sldLayoutId id="2147485215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20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468C9-05C7-4A48-8231-A3CAEEE72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546C1-9E24-E941-8701-D614DBE2B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268760"/>
            <a:ext cx="6465152" cy="49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20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Produção de Dados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6146" name="Picture 2" descr="C:\Users\Jlopes\Desktop\Aula 03 - Robótica e IOT\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142984"/>
            <a:ext cx="7316316" cy="55197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203635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Projetos em IOT - Categorização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928670"/>
            <a:ext cx="6996113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8499503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Projetos em IOT - Categorização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000108"/>
            <a:ext cx="7008813" cy="561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7143073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i="1" dirty="0"/>
              <a:t>Cases</a:t>
            </a:r>
            <a:r>
              <a:rPr lang="pt-BR" altLang="en-US" sz="2000" b="1" dirty="0"/>
              <a:t> </a:t>
            </a:r>
            <a:r>
              <a:rPr lang="pt-BR" altLang="en-US" sz="2000" b="1" dirty="0" err="1"/>
              <a:t>Disruptivos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9218" name="Picture 2" descr="C:\Users\Jlopes\Desktop\Aula 03 - Robótica e IOT\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56"/>
            <a:ext cx="9144000" cy="61436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i="1" dirty="0"/>
              <a:t>Cases</a:t>
            </a:r>
            <a:r>
              <a:rPr lang="pt-BR" altLang="en-US" sz="2000" b="1" dirty="0"/>
              <a:t> </a:t>
            </a:r>
            <a:r>
              <a:rPr lang="pt-BR" altLang="en-US" sz="2000" b="1" dirty="0" err="1"/>
              <a:t>Disruptivos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10242" name="Picture 2" descr="C:\Users\Jlopes\Desktop\Aula 03 - Robótica e IOT\0-Future-Factory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703962"/>
            <a:ext cx="7786742" cy="61540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Arquitetura de Projetos em IOT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12290" name="Picture 2" descr="C:\Users\Jlopes\Desktop\Aula 03 - Robótica e IOT\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782661"/>
            <a:ext cx="7929618" cy="60753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96116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Arquitetura de Projetos em IOT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13314" name="Picture 2" descr="C:\Users\Jlopes\Desktop\Aula 03 - Robótica e IOT\1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08"/>
            <a:ext cx="9144000" cy="5429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3173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Arquitetura de Projetos em IOT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14338" name="Picture 2" descr="C:\Users\Jlopes\Desktop\Aula 03 - Robótica e IOT\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4422"/>
            <a:ext cx="9144000" cy="52892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409769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Em direção aos dispositivos robóticos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15362" name="Picture 2" descr="C:\Users\Jlopes\Desktop\Aula 03 - Robótica e IOT\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785794"/>
            <a:ext cx="7740394" cy="60722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507780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Em direção aos dispositivos robóticos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16386" name="Picture 2" descr="C:\Users\Jlopes\Desktop\Aula 03 - Robótica e IOT\1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85795"/>
            <a:ext cx="8643998" cy="60872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9742692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C0D0D-E841-BB46-8FBB-4D641C35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Experimento – Detecção de Movimentos via PIR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541AF7-6758-C44E-8EA4-1D8B95A31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52736"/>
            <a:ext cx="3816424" cy="38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0CB6F8-8078-1946-8899-109C5ECE7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327" y="2348880"/>
            <a:ext cx="3168352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80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468C9-05C7-4A48-8231-A3CAEEE72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546C1-9E24-E941-8701-D614DBE2B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268760"/>
            <a:ext cx="6465152" cy="49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31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sz="2400" dirty="0"/>
              <a:t>Atividade I – Detecção de Chuva</a:t>
            </a:r>
            <a:endParaRPr lang="pt-BR" alt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7569FA-C25E-4724-939D-30F245016D74}"/>
              </a:ext>
            </a:extLst>
          </p:cNvPr>
          <p:cNvSpPr txBox="1">
            <a:spLocks/>
          </p:cNvSpPr>
          <p:nvPr/>
        </p:nvSpPr>
        <p:spPr bwMode="auto">
          <a:xfrm>
            <a:off x="468313" y="1340768"/>
            <a:ext cx="8299450" cy="4290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400" dirty="0">
                <a:latin typeface="Calibri" pitchFamily="34" charset="0"/>
              </a:rPr>
              <a:t>Os sensores de chuva são usados ​​na detecção de água, além do que um sensor de umidade pode de fato detectar.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pt-BR" sz="2400" dirty="0">
              <a:latin typeface="Calibri" pitchFamily="34" charset="0"/>
            </a:endParaRP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400" dirty="0">
                <a:latin typeface="Calibri" pitchFamily="34" charset="0"/>
              </a:rPr>
              <a:t>Como funciona: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pt-BR" sz="2400" dirty="0">
              <a:latin typeface="Calibri" pitchFamily="34" charset="0"/>
            </a:endParaRPr>
          </a:p>
          <a:p>
            <a:pPr marL="685800" lvl="1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400" dirty="0">
                <a:latin typeface="Calibri" pitchFamily="34" charset="0"/>
              </a:rPr>
              <a:t>O sensor de chuva detecta a água que “encharca” os circuitos nos fios impressos de sua placa de sensor;</a:t>
            </a:r>
          </a:p>
          <a:p>
            <a:pPr marL="685800" lvl="1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400" dirty="0">
                <a:latin typeface="Calibri" pitchFamily="34" charset="0"/>
              </a:rPr>
              <a:t>A placa do sensor atua então como um resistor variável que muda de 100k ohms, quando úmido, para 2M ohms quando seco;</a:t>
            </a:r>
          </a:p>
          <a:p>
            <a:pPr marL="685800" lvl="1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400" dirty="0">
                <a:latin typeface="Calibri" pitchFamily="34" charset="0"/>
              </a:rPr>
              <a:t>Em resumo, quanto mais úmida a placa, mais corrente será conduzida.</a:t>
            </a:r>
            <a:endParaRPr lang="en-US" sz="2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44454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I – Detecção de Chuva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0" y="623731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pPr algn="ctr"/>
            <a:r>
              <a:rPr lang="pt-BR" dirty="0"/>
              <a:t>Referência: https://www.instructables.com/id/Arduino-Modules-Rain-Sensor</a:t>
            </a:r>
          </a:p>
        </p:txBody>
      </p:sp>
      <p:pic>
        <p:nvPicPr>
          <p:cNvPr id="4" name="Imagem 3" descr="Uma imagem contendo circuito&#10;&#10;Descrição gerada automaticamente">
            <a:extLst>
              <a:ext uri="{FF2B5EF4-FFF2-40B4-BE49-F238E27FC236}">
                <a16:creationId xmlns:a16="http://schemas.microsoft.com/office/drawing/2014/main" id="{47559514-7715-4E72-B2B6-64849FEEC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18" y="1159804"/>
            <a:ext cx="6078364" cy="507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16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sz="2400" dirty="0"/>
              <a:t>Atividade I – Detecção de Chuva</a:t>
            </a:r>
            <a:endParaRPr lang="pt-BR" alt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7569FA-C25E-4724-939D-30F245016D74}"/>
              </a:ext>
            </a:extLst>
          </p:cNvPr>
          <p:cNvSpPr txBox="1">
            <a:spLocks/>
          </p:cNvSpPr>
          <p:nvPr/>
        </p:nvSpPr>
        <p:spPr bwMode="auto">
          <a:xfrm>
            <a:off x="468313" y="1340768"/>
            <a:ext cx="8299450" cy="4290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400" dirty="0">
                <a:latin typeface="Calibri" pitchFamily="34" charset="0"/>
              </a:rPr>
              <a:t>Teste: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pt-BR" sz="2400" dirty="0">
              <a:latin typeface="Calibri" pitchFamily="34" charset="0"/>
            </a:endParaRPr>
          </a:p>
          <a:p>
            <a:pPr marL="685800" lvl="1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400" dirty="0">
                <a:latin typeface="Calibri" pitchFamily="34" charset="0"/>
              </a:rPr>
              <a:t>Testando o sensor de chuva: </a:t>
            </a:r>
          </a:p>
          <a:p>
            <a:pPr marL="685800" lvl="1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pt-BR" sz="2400" dirty="0">
              <a:latin typeface="Calibri" pitchFamily="34" charset="0"/>
            </a:endParaRPr>
          </a:p>
          <a:p>
            <a:pPr marL="1143000" lvl="2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400" dirty="0">
                <a:latin typeface="Calibri" pitchFamily="34" charset="0"/>
              </a:rPr>
              <a:t>Conecte a pinagem VCC a uma fonte de energia de 5v e ao GND;</a:t>
            </a:r>
          </a:p>
          <a:p>
            <a:pPr marL="1143000" lvl="2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400" dirty="0">
                <a:latin typeface="Calibri" pitchFamily="34" charset="0"/>
              </a:rPr>
              <a:t>Tente colocar algumas gotas de água na placa de detecção do sensor de chuva e o LED D0 deve acender.</a:t>
            </a:r>
            <a:endParaRPr lang="en-US" sz="2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90224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sz="2400" dirty="0"/>
              <a:t>Atividade II – RFID</a:t>
            </a:r>
            <a:endParaRPr lang="pt-BR" alt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7569FA-C25E-4724-939D-30F245016D74}"/>
              </a:ext>
            </a:extLst>
          </p:cNvPr>
          <p:cNvSpPr txBox="1">
            <a:spLocks/>
          </p:cNvSpPr>
          <p:nvPr/>
        </p:nvSpPr>
        <p:spPr bwMode="auto">
          <a:xfrm>
            <a:off x="468313" y="1340768"/>
            <a:ext cx="8299450" cy="4290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400" dirty="0">
                <a:latin typeface="Calibri" pitchFamily="34" charset="0"/>
              </a:rPr>
              <a:t>O RFID, ou identificação por radiofrequência, é um sistema para transferência de dados em distâncias curtas (geralmente menos de 15 cm);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pt-BR" sz="2400" dirty="0">
              <a:latin typeface="Calibri" pitchFamily="34" charset="0"/>
            </a:endParaRP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400" dirty="0">
                <a:latin typeface="Calibri" pitchFamily="34" charset="0"/>
              </a:rPr>
              <a:t>Geralmente, apenas um dos dois dispositivos precisa ser alimentado, enquanto o outro é um dispositivo passivo;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pt-BR" sz="2400" dirty="0">
              <a:latin typeface="Calibri" pitchFamily="34" charset="0"/>
            </a:endParaRP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400" dirty="0">
                <a:latin typeface="Calibri" pitchFamily="34" charset="0"/>
              </a:rPr>
              <a:t>A desvantagem é que o leitor e o dispositivo passivo devem estar muito próximos e podem conter apenas poucos dados.</a:t>
            </a:r>
            <a:endParaRPr lang="en-US" sz="2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60433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sz="2400" dirty="0"/>
              <a:t>Atividade II – RFID – Etapa 1</a:t>
            </a:r>
            <a:endParaRPr lang="pt-BR" alt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7569FA-C25E-4724-939D-30F245016D74}"/>
              </a:ext>
            </a:extLst>
          </p:cNvPr>
          <p:cNvSpPr txBox="1">
            <a:spLocks/>
          </p:cNvSpPr>
          <p:nvPr/>
        </p:nvSpPr>
        <p:spPr bwMode="auto">
          <a:xfrm>
            <a:off x="468313" y="1628800"/>
            <a:ext cx="8299450" cy="400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b="1" dirty="0">
                <a:latin typeface="Calibri" pitchFamily="34" charset="0"/>
              </a:rPr>
              <a:t>Etapa 1</a:t>
            </a:r>
            <a:r>
              <a:rPr lang="pt-BR" sz="2000" dirty="0">
                <a:latin typeface="Calibri" pitchFamily="34" charset="0"/>
              </a:rPr>
              <a:t>: Conecte 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SDA</a:t>
            </a:r>
            <a:r>
              <a:rPr lang="pt-BR" sz="2000" dirty="0">
                <a:latin typeface="Calibri" pitchFamily="34" charset="0"/>
              </a:rPr>
              <a:t> no RFID ao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Digital 10</a:t>
            </a:r>
            <a:r>
              <a:rPr lang="pt-BR" sz="2000" dirty="0">
                <a:latin typeface="Calibri" pitchFamily="34" charset="0"/>
              </a:rPr>
              <a:t> da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;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b="1" dirty="0">
                <a:latin typeface="Calibri" pitchFamily="34" charset="0"/>
              </a:rPr>
              <a:t>Etapa 2</a:t>
            </a:r>
            <a:r>
              <a:rPr lang="pt-BR" sz="2000" dirty="0">
                <a:latin typeface="Calibri" pitchFamily="34" charset="0"/>
              </a:rPr>
              <a:t>: Conecte 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SCK</a:t>
            </a:r>
            <a:r>
              <a:rPr lang="pt-BR" sz="2000" dirty="0">
                <a:latin typeface="Calibri" pitchFamily="34" charset="0"/>
              </a:rPr>
              <a:t> no RFID ao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Digital 13</a:t>
            </a:r>
            <a:r>
              <a:rPr lang="pt-BR" sz="2000" dirty="0">
                <a:latin typeface="Calibri" pitchFamily="34" charset="0"/>
              </a:rPr>
              <a:t> da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;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b="1" dirty="0">
                <a:latin typeface="Calibri" pitchFamily="34" charset="0"/>
              </a:rPr>
              <a:t>Etapa 3</a:t>
            </a:r>
            <a:r>
              <a:rPr lang="pt-BR" sz="2000" dirty="0">
                <a:latin typeface="Calibri" pitchFamily="34" charset="0"/>
              </a:rPr>
              <a:t>: Conecte 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MOSI</a:t>
            </a:r>
            <a:r>
              <a:rPr lang="pt-BR" sz="2000" dirty="0">
                <a:latin typeface="Calibri" pitchFamily="34" charset="0"/>
              </a:rPr>
              <a:t> no RFID ao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Digital 11</a:t>
            </a:r>
            <a:r>
              <a:rPr lang="pt-BR" sz="2000" dirty="0">
                <a:latin typeface="Calibri" pitchFamily="34" charset="0"/>
              </a:rPr>
              <a:t> da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;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b="1" dirty="0">
                <a:latin typeface="Calibri" pitchFamily="34" charset="0"/>
              </a:rPr>
              <a:t>Etapa 4</a:t>
            </a:r>
            <a:r>
              <a:rPr lang="pt-BR" sz="2000" dirty="0">
                <a:latin typeface="Calibri" pitchFamily="34" charset="0"/>
              </a:rPr>
              <a:t>: Conecte 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MISO</a:t>
            </a:r>
            <a:r>
              <a:rPr lang="pt-BR" sz="2000" dirty="0">
                <a:latin typeface="Calibri" pitchFamily="34" charset="0"/>
              </a:rPr>
              <a:t> no RFID ao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Digital 12</a:t>
            </a:r>
            <a:r>
              <a:rPr lang="pt-BR" sz="2000" dirty="0">
                <a:latin typeface="Calibri" pitchFamily="34" charset="0"/>
              </a:rPr>
              <a:t> da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;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b="1" dirty="0">
                <a:latin typeface="Calibri" pitchFamily="34" charset="0"/>
              </a:rPr>
              <a:t>Etapa 5</a:t>
            </a:r>
            <a:r>
              <a:rPr lang="pt-BR" sz="2000" dirty="0">
                <a:latin typeface="Calibri" pitchFamily="34" charset="0"/>
              </a:rPr>
              <a:t>: 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b="1" dirty="0">
                <a:latin typeface="Calibri" pitchFamily="34" charset="0"/>
              </a:rPr>
              <a:t> IRQ</a:t>
            </a:r>
            <a:r>
              <a:rPr lang="pt-BR" sz="2000" dirty="0">
                <a:latin typeface="Calibri" pitchFamily="34" charset="0"/>
              </a:rPr>
              <a:t> não deve ser conectado 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;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b="1" dirty="0">
                <a:latin typeface="Calibri" pitchFamily="34" charset="0"/>
              </a:rPr>
              <a:t>Etapa 6</a:t>
            </a:r>
            <a:r>
              <a:rPr lang="pt-BR" sz="2000" dirty="0">
                <a:latin typeface="Calibri" pitchFamily="34" charset="0"/>
              </a:rPr>
              <a:t>: Conecte 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GND</a:t>
            </a:r>
            <a:r>
              <a:rPr lang="pt-BR" sz="2000" dirty="0">
                <a:latin typeface="Calibri" pitchFamily="34" charset="0"/>
              </a:rPr>
              <a:t> ao </a:t>
            </a:r>
            <a:r>
              <a:rPr lang="pt-BR" sz="2000" b="1" dirty="0">
                <a:latin typeface="Calibri" pitchFamily="34" charset="0"/>
              </a:rPr>
              <a:t>terra  (GND) </a:t>
            </a:r>
            <a:r>
              <a:rPr lang="pt-BR" sz="2000" dirty="0">
                <a:latin typeface="Calibri" pitchFamily="34" charset="0"/>
              </a:rPr>
              <a:t>da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;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b="1" dirty="0">
                <a:latin typeface="Calibri" pitchFamily="34" charset="0"/>
              </a:rPr>
              <a:t>Etapa 7</a:t>
            </a:r>
            <a:r>
              <a:rPr lang="pt-BR" sz="2000" dirty="0">
                <a:latin typeface="Calibri" pitchFamily="34" charset="0"/>
              </a:rPr>
              <a:t>: Conecte o </a:t>
            </a:r>
            <a:r>
              <a:rPr lang="pt-BR" sz="2000" b="1" dirty="0">
                <a:latin typeface="Calibri" pitchFamily="34" charset="0"/>
              </a:rPr>
              <a:t>RST</a:t>
            </a:r>
            <a:r>
              <a:rPr lang="pt-BR" sz="2000" dirty="0">
                <a:latin typeface="Calibri" pitchFamily="34" charset="0"/>
              </a:rPr>
              <a:t> ao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Digital 5</a:t>
            </a:r>
            <a:r>
              <a:rPr lang="pt-BR" sz="2000" dirty="0">
                <a:latin typeface="Calibri" pitchFamily="34" charset="0"/>
              </a:rPr>
              <a:t> da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;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b="1" dirty="0">
                <a:latin typeface="Calibri" pitchFamily="34" charset="0"/>
              </a:rPr>
              <a:t>Etapa 8</a:t>
            </a:r>
            <a:r>
              <a:rPr lang="pt-BR" sz="2000" dirty="0">
                <a:latin typeface="Calibri" pitchFamily="34" charset="0"/>
              </a:rPr>
              <a:t>: Conecte o </a:t>
            </a:r>
            <a:r>
              <a:rPr lang="pt-BR" sz="2000" b="1" dirty="0">
                <a:latin typeface="Calibri" pitchFamily="34" charset="0"/>
              </a:rPr>
              <a:t>-3.3V</a:t>
            </a:r>
            <a:r>
              <a:rPr lang="pt-BR" sz="2000" dirty="0">
                <a:latin typeface="Calibri" pitchFamily="34" charset="0"/>
              </a:rPr>
              <a:t> ao </a:t>
            </a:r>
            <a:r>
              <a:rPr lang="pt-BR" sz="2000" b="1" dirty="0">
                <a:latin typeface="Calibri" pitchFamily="34" charset="0"/>
              </a:rPr>
              <a:t>3.3v</a:t>
            </a:r>
            <a:r>
              <a:rPr lang="pt-BR" sz="2000" dirty="0">
                <a:latin typeface="Calibri" pitchFamily="34" charset="0"/>
              </a:rPr>
              <a:t> da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.</a:t>
            </a:r>
            <a:endParaRPr lang="en-US" sz="2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60158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II – RFID – Esquemático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0" y="623731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600" dirty="0"/>
          </a:p>
          <a:p>
            <a:pPr algn="ctr"/>
            <a:r>
              <a:rPr lang="pt-BR" sz="1600" dirty="0"/>
              <a:t>Referência: https://www.instructables.com/id/Arduino-Wiring-and-Programming-of-RFID-Sensor/</a:t>
            </a:r>
          </a:p>
        </p:txBody>
      </p:sp>
      <p:pic>
        <p:nvPicPr>
          <p:cNvPr id="5122" name="Picture 2" descr="C:\Users\Jlopes\Desktop\Aula 04 - Robótica e IOT\Aula 4 - Robotica e IOT\Figura 5 - RFI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712" y="2060848"/>
            <a:ext cx="9031288" cy="33977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7940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sz="2400" dirty="0"/>
              <a:t>Atividade II – RFID – Etapa 1</a:t>
            </a:r>
            <a:endParaRPr lang="pt-BR" alt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7569FA-C25E-4724-939D-30F245016D74}"/>
              </a:ext>
            </a:extLst>
          </p:cNvPr>
          <p:cNvSpPr txBox="1">
            <a:spLocks/>
          </p:cNvSpPr>
          <p:nvPr/>
        </p:nvSpPr>
        <p:spPr bwMode="auto">
          <a:xfrm>
            <a:off x="468313" y="1628800"/>
            <a:ext cx="8299450" cy="400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b="1" dirty="0">
                <a:latin typeface="Calibri" pitchFamily="34" charset="0"/>
              </a:rPr>
              <a:t>Etapa 1</a:t>
            </a:r>
            <a:r>
              <a:rPr lang="pt-BR" sz="2000" dirty="0">
                <a:latin typeface="Calibri" pitchFamily="34" charset="0"/>
              </a:rPr>
              <a:t>: Conecte 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SDA</a:t>
            </a:r>
            <a:r>
              <a:rPr lang="pt-BR" sz="2000" dirty="0">
                <a:latin typeface="Calibri" pitchFamily="34" charset="0"/>
              </a:rPr>
              <a:t> no RFID ao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Digital 10</a:t>
            </a:r>
            <a:r>
              <a:rPr lang="pt-BR" sz="2000" dirty="0">
                <a:latin typeface="Calibri" pitchFamily="34" charset="0"/>
              </a:rPr>
              <a:t> da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;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b="1" dirty="0">
                <a:latin typeface="Calibri" pitchFamily="34" charset="0"/>
              </a:rPr>
              <a:t>Etapa 2</a:t>
            </a:r>
            <a:r>
              <a:rPr lang="pt-BR" sz="2000" dirty="0">
                <a:latin typeface="Calibri" pitchFamily="34" charset="0"/>
              </a:rPr>
              <a:t>: Conecte 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SCK</a:t>
            </a:r>
            <a:r>
              <a:rPr lang="pt-BR" sz="2000" dirty="0">
                <a:latin typeface="Calibri" pitchFamily="34" charset="0"/>
              </a:rPr>
              <a:t> no RFID ao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Digital 13</a:t>
            </a:r>
            <a:r>
              <a:rPr lang="pt-BR" sz="2000" dirty="0">
                <a:latin typeface="Calibri" pitchFamily="34" charset="0"/>
              </a:rPr>
              <a:t> da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;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b="1" dirty="0">
                <a:latin typeface="Calibri" pitchFamily="34" charset="0"/>
              </a:rPr>
              <a:t>Etapa 3</a:t>
            </a:r>
            <a:r>
              <a:rPr lang="pt-BR" sz="2000" dirty="0">
                <a:latin typeface="Calibri" pitchFamily="34" charset="0"/>
              </a:rPr>
              <a:t>: Conecte 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MOSI</a:t>
            </a:r>
            <a:r>
              <a:rPr lang="pt-BR" sz="2000" dirty="0">
                <a:latin typeface="Calibri" pitchFamily="34" charset="0"/>
              </a:rPr>
              <a:t> no RFID ao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Digital 11</a:t>
            </a:r>
            <a:r>
              <a:rPr lang="pt-BR" sz="2000" dirty="0">
                <a:latin typeface="Calibri" pitchFamily="34" charset="0"/>
              </a:rPr>
              <a:t> da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;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b="1" dirty="0">
                <a:latin typeface="Calibri" pitchFamily="34" charset="0"/>
              </a:rPr>
              <a:t>Etapa 4</a:t>
            </a:r>
            <a:r>
              <a:rPr lang="pt-BR" sz="2000" dirty="0">
                <a:latin typeface="Calibri" pitchFamily="34" charset="0"/>
              </a:rPr>
              <a:t>: Conecte 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MISO</a:t>
            </a:r>
            <a:r>
              <a:rPr lang="pt-BR" sz="2000" dirty="0">
                <a:latin typeface="Calibri" pitchFamily="34" charset="0"/>
              </a:rPr>
              <a:t> no RFID ao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Digital 12</a:t>
            </a:r>
            <a:r>
              <a:rPr lang="pt-BR" sz="2000" dirty="0">
                <a:latin typeface="Calibri" pitchFamily="34" charset="0"/>
              </a:rPr>
              <a:t> da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;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b="1" dirty="0">
                <a:latin typeface="Calibri" pitchFamily="34" charset="0"/>
              </a:rPr>
              <a:t>Etapa 5</a:t>
            </a:r>
            <a:r>
              <a:rPr lang="pt-BR" sz="2000" dirty="0">
                <a:latin typeface="Calibri" pitchFamily="34" charset="0"/>
              </a:rPr>
              <a:t>: 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b="1" dirty="0">
                <a:latin typeface="Calibri" pitchFamily="34" charset="0"/>
              </a:rPr>
              <a:t> IRQ</a:t>
            </a:r>
            <a:r>
              <a:rPr lang="pt-BR" sz="2000" dirty="0">
                <a:latin typeface="Calibri" pitchFamily="34" charset="0"/>
              </a:rPr>
              <a:t> não deve ser conectado 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;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b="1" dirty="0">
                <a:latin typeface="Calibri" pitchFamily="34" charset="0"/>
              </a:rPr>
              <a:t>Etapa 6</a:t>
            </a:r>
            <a:r>
              <a:rPr lang="pt-BR" sz="2000" dirty="0">
                <a:latin typeface="Calibri" pitchFamily="34" charset="0"/>
              </a:rPr>
              <a:t>: Conecte 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GND</a:t>
            </a:r>
            <a:r>
              <a:rPr lang="pt-BR" sz="2000" dirty="0">
                <a:latin typeface="Calibri" pitchFamily="34" charset="0"/>
              </a:rPr>
              <a:t> ao </a:t>
            </a:r>
            <a:r>
              <a:rPr lang="pt-BR" sz="2000" b="1" dirty="0">
                <a:latin typeface="Calibri" pitchFamily="34" charset="0"/>
              </a:rPr>
              <a:t>terra  (GND) </a:t>
            </a:r>
            <a:r>
              <a:rPr lang="pt-BR" sz="2000" dirty="0">
                <a:latin typeface="Calibri" pitchFamily="34" charset="0"/>
              </a:rPr>
              <a:t>da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;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b="1" dirty="0">
                <a:latin typeface="Calibri" pitchFamily="34" charset="0"/>
              </a:rPr>
              <a:t>Etapa 7</a:t>
            </a:r>
            <a:r>
              <a:rPr lang="pt-BR" sz="2000" dirty="0">
                <a:latin typeface="Calibri" pitchFamily="34" charset="0"/>
              </a:rPr>
              <a:t>: Conecte o </a:t>
            </a:r>
            <a:r>
              <a:rPr lang="pt-BR" sz="2000" b="1" dirty="0">
                <a:latin typeface="Calibri" pitchFamily="34" charset="0"/>
              </a:rPr>
              <a:t>RST</a:t>
            </a:r>
            <a:r>
              <a:rPr lang="pt-BR" sz="2000" dirty="0">
                <a:latin typeface="Calibri" pitchFamily="34" charset="0"/>
              </a:rPr>
              <a:t> ao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Digital 5</a:t>
            </a:r>
            <a:r>
              <a:rPr lang="pt-BR" sz="2000" dirty="0">
                <a:latin typeface="Calibri" pitchFamily="34" charset="0"/>
              </a:rPr>
              <a:t> da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;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b="1" dirty="0">
                <a:latin typeface="Calibri" pitchFamily="34" charset="0"/>
              </a:rPr>
              <a:t>Etapa 8</a:t>
            </a:r>
            <a:r>
              <a:rPr lang="pt-BR" sz="2000" dirty="0">
                <a:latin typeface="Calibri" pitchFamily="34" charset="0"/>
              </a:rPr>
              <a:t>: Conecte o </a:t>
            </a:r>
            <a:r>
              <a:rPr lang="pt-BR" sz="2000" b="1" dirty="0">
                <a:latin typeface="Calibri" pitchFamily="34" charset="0"/>
              </a:rPr>
              <a:t>-3.3V</a:t>
            </a:r>
            <a:r>
              <a:rPr lang="pt-BR" sz="2000" dirty="0">
                <a:latin typeface="Calibri" pitchFamily="34" charset="0"/>
              </a:rPr>
              <a:t> ao </a:t>
            </a:r>
            <a:r>
              <a:rPr lang="pt-BR" sz="2000" b="1" dirty="0">
                <a:latin typeface="Calibri" pitchFamily="34" charset="0"/>
              </a:rPr>
              <a:t>3.3v</a:t>
            </a:r>
            <a:r>
              <a:rPr lang="pt-BR" sz="2000" dirty="0">
                <a:latin typeface="Calibri" pitchFamily="34" charset="0"/>
              </a:rPr>
              <a:t> da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.</a:t>
            </a:r>
            <a:endParaRPr lang="en-US" sz="2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417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II – RFID - Esquemático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0" y="623731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600" dirty="0"/>
          </a:p>
          <a:p>
            <a:pPr algn="ctr"/>
            <a:r>
              <a:rPr lang="pt-BR" sz="1600" dirty="0"/>
              <a:t>Referência: https://www.instructables.com/id/Arduino-Wiring-and-Programming-of-RFID-Sensor/</a:t>
            </a:r>
          </a:p>
        </p:txBody>
      </p:sp>
      <p:pic>
        <p:nvPicPr>
          <p:cNvPr id="6146" name="Picture 2" descr="C:\Users\Jlopes\Desktop\Aula 04 - Robótica e IOT\Aula 4 - Robotica e IOT\Figura 6 - RFI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9144000" cy="4552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0191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sz="2400" dirty="0"/>
              <a:t>Atividade II – RFID – Etapa 2</a:t>
            </a:r>
            <a:endParaRPr lang="pt-BR" alt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7569FA-C25E-4724-939D-30F245016D74}"/>
              </a:ext>
            </a:extLst>
          </p:cNvPr>
          <p:cNvSpPr txBox="1">
            <a:spLocks/>
          </p:cNvSpPr>
          <p:nvPr/>
        </p:nvSpPr>
        <p:spPr bwMode="auto">
          <a:xfrm>
            <a:off x="468313" y="1196752"/>
            <a:ext cx="8299450" cy="4434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dirty="0">
                <a:latin typeface="Calibri" pitchFamily="34" charset="0"/>
              </a:rPr>
              <a:t>1. Faça o </a:t>
            </a:r>
            <a:r>
              <a:rPr lang="pt-BR" sz="2000" i="1" dirty="0">
                <a:latin typeface="Calibri" pitchFamily="34" charset="0"/>
              </a:rPr>
              <a:t>download</a:t>
            </a:r>
            <a:r>
              <a:rPr lang="pt-BR" sz="2000" dirty="0">
                <a:latin typeface="Calibri" pitchFamily="34" charset="0"/>
              </a:rPr>
              <a:t> da biblioteca </a:t>
            </a:r>
            <a:r>
              <a:rPr lang="pt-BR" sz="2000" b="1" dirty="0" err="1">
                <a:latin typeface="Calibri" pitchFamily="34" charset="0"/>
              </a:rPr>
              <a:t>AddicoreRFID</a:t>
            </a:r>
            <a:r>
              <a:rPr lang="pt-BR" sz="2000" dirty="0">
                <a:latin typeface="Calibri" pitchFamily="34" charset="0"/>
              </a:rPr>
              <a:t>, que precisa ser adicionada como biblioteca na IDE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 (assim como feito nas aulas anteriores);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pt-BR" sz="2000" dirty="0">
              <a:latin typeface="Calibri" pitchFamily="34" charset="0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dirty="0">
                <a:latin typeface="Calibri" pitchFamily="34" charset="0"/>
              </a:rPr>
              <a:t>2. Abra a IDE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 e navegue até </a:t>
            </a:r>
            <a:r>
              <a:rPr lang="pt-BR" sz="2000" i="1" dirty="0">
                <a:latin typeface="Calibri" pitchFamily="34" charset="0"/>
              </a:rPr>
              <a:t>Sketch</a:t>
            </a:r>
            <a:r>
              <a:rPr lang="pt-BR" sz="2000" dirty="0">
                <a:latin typeface="Calibri" pitchFamily="34" charset="0"/>
              </a:rPr>
              <a:t> &gt; Include </a:t>
            </a:r>
            <a:r>
              <a:rPr lang="pt-BR" sz="2000" dirty="0" err="1">
                <a:latin typeface="Calibri" pitchFamily="34" charset="0"/>
              </a:rPr>
              <a:t>Library</a:t>
            </a:r>
            <a:r>
              <a:rPr lang="pt-BR" sz="2000" dirty="0">
                <a:latin typeface="Calibri" pitchFamily="34" charset="0"/>
              </a:rPr>
              <a:t>. Um menu suspenso aparecerá. Clique na opção "Adicionar  Biblioteca .ZIP ...“;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pt-BR" sz="2000" dirty="0">
              <a:latin typeface="Calibri" pitchFamily="34" charset="0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dirty="0">
                <a:latin typeface="Calibri" pitchFamily="34" charset="0"/>
              </a:rPr>
              <a:t>3. Uma janela será aberta. Navegue até o local em que a biblioteca </a:t>
            </a:r>
            <a:r>
              <a:rPr lang="pt-BR" sz="2000" b="1" dirty="0" err="1">
                <a:latin typeface="Calibri" pitchFamily="34" charset="0"/>
              </a:rPr>
              <a:t>AddicoreRFID</a:t>
            </a:r>
            <a:r>
              <a:rPr lang="pt-BR" sz="2000" dirty="0">
                <a:latin typeface="Calibri" pitchFamily="34" charset="0"/>
              </a:rPr>
              <a:t> que você baixou acima está atualmente localizada e abra-a;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pt-BR" sz="2000" dirty="0">
              <a:latin typeface="Calibri" pitchFamily="34" charset="0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dirty="0">
                <a:latin typeface="Calibri" pitchFamily="34" charset="0"/>
              </a:rPr>
              <a:t>Após a instalação da biblioteca, o lado inferior esquerdo do IDE deve dizer "Biblioteca adicionada às suas bibliotecas. Marque o menu 'Incluir biblioteca'" 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pt-BR" sz="2000" dirty="0">
              <a:latin typeface="Calibri" pitchFamily="34" charset="0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dirty="0">
                <a:latin typeface="Calibri" pitchFamily="34" charset="0"/>
              </a:rPr>
              <a:t>4. Você pode confirmar que a biblioteca foi instalada navegando novamente para </a:t>
            </a:r>
            <a:r>
              <a:rPr lang="pt-BR" sz="2000" i="1" dirty="0">
                <a:latin typeface="Calibri" pitchFamily="34" charset="0"/>
              </a:rPr>
              <a:t>Sketch</a:t>
            </a:r>
            <a:r>
              <a:rPr lang="pt-BR" sz="2000" dirty="0">
                <a:latin typeface="Calibri" pitchFamily="34" charset="0"/>
              </a:rPr>
              <a:t> &gt; Incluir biblioteca. A biblioteca </a:t>
            </a:r>
            <a:r>
              <a:rPr lang="pt-BR" sz="2000" b="1" dirty="0" err="1">
                <a:latin typeface="Calibri" pitchFamily="34" charset="0"/>
              </a:rPr>
              <a:t>AddicoreRFID</a:t>
            </a:r>
            <a:r>
              <a:rPr lang="pt-BR" sz="2000" dirty="0">
                <a:latin typeface="Calibri" pitchFamily="34" charset="0"/>
              </a:rPr>
              <a:t> agora deve aparecer na lista de "Bibliotecas contribuídas."</a:t>
            </a:r>
            <a:endParaRPr lang="en-US" sz="2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0810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C0D0D-E841-BB46-8FBB-4D641C352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404664"/>
            <a:ext cx="7272808" cy="504800"/>
          </a:xfrm>
        </p:spPr>
        <p:txBody>
          <a:bodyPr/>
          <a:lstStyle/>
          <a:p>
            <a:r>
              <a:rPr lang="pt-BR" dirty="0"/>
              <a:t>Experimento no </a:t>
            </a:r>
            <a:r>
              <a:rPr lang="pt-BR" dirty="0" err="1"/>
              <a:t>Tinkercad</a:t>
            </a:r>
            <a:r>
              <a:rPr lang="pt-BR" dirty="0"/>
              <a:t> – </a:t>
            </a:r>
            <a:br>
              <a:rPr lang="pt-BR" dirty="0"/>
            </a:br>
            <a:r>
              <a:rPr lang="pt-BR" dirty="0"/>
              <a:t>Detecção de Movimentos via PIR e Acionamento de Servo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704AD-CFE1-7F46-B0E1-19CD80330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44824"/>
            <a:ext cx="7668344" cy="45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52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sz="2400" dirty="0"/>
              <a:t>Atividade II – RFID – Etapa 3</a:t>
            </a:r>
            <a:endParaRPr lang="pt-BR" alt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7569FA-C25E-4724-939D-30F245016D74}"/>
              </a:ext>
            </a:extLst>
          </p:cNvPr>
          <p:cNvSpPr txBox="1">
            <a:spLocks/>
          </p:cNvSpPr>
          <p:nvPr/>
        </p:nvSpPr>
        <p:spPr bwMode="auto">
          <a:xfrm>
            <a:off x="468313" y="1196752"/>
            <a:ext cx="8299450" cy="4434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dirty="0">
                <a:latin typeface="Calibri" pitchFamily="34" charset="0"/>
              </a:rPr>
              <a:t>1. Reinicie a IDE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 fechando todas as janelas abertas no momento e, em seguida, abrindo a IDE novamente;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pt-BR" sz="2000" dirty="0">
              <a:latin typeface="Calibri" pitchFamily="34" charset="0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dirty="0">
                <a:latin typeface="Calibri" pitchFamily="34" charset="0"/>
              </a:rPr>
              <a:t>2. Quando a IDE for aberta, navegue até Arquivo &gt; Exemplos &gt; </a:t>
            </a:r>
            <a:r>
              <a:rPr lang="pt-BR" sz="2000" dirty="0" err="1">
                <a:latin typeface="Calibri" pitchFamily="34" charset="0"/>
              </a:rPr>
              <a:t>AddicoreRFID</a:t>
            </a:r>
            <a:r>
              <a:rPr lang="pt-BR" sz="2000" dirty="0">
                <a:latin typeface="Calibri" pitchFamily="34" charset="0"/>
              </a:rPr>
              <a:t>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pt-BR" sz="2000" dirty="0">
              <a:latin typeface="Calibri" pitchFamily="34" charset="0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dirty="0">
                <a:latin typeface="Calibri" pitchFamily="34" charset="0"/>
              </a:rPr>
              <a:t>3. Selecione o esboço </a:t>
            </a:r>
            <a:r>
              <a:rPr lang="pt-BR" sz="2000" b="1" dirty="0">
                <a:latin typeface="Calibri" pitchFamily="34" charset="0"/>
              </a:rPr>
              <a:t>"</a:t>
            </a:r>
            <a:r>
              <a:rPr lang="pt-BR" sz="2000" b="1" dirty="0" err="1">
                <a:latin typeface="Calibri" pitchFamily="34" charset="0"/>
              </a:rPr>
              <a:t>Addicore_RFID_Example</a:t>
            </a:r>
            <a:r>
              <a:rPr lang="pt-BR" sz="2000" b="1" dirty="0">
                <a:latin typeface="Calibri" pitchFamily="34" charset="0"/>
              </a:rPr>
              <a:t>"</a:t>
            </a:r>
            <a:r>
              <a:rPr lang="pt-BR" sz="2000" dirty="0">
                <a:latin typeface="Calibri" pitchFamily="34" charset="0"/>
              </a:rPr>
              <a:t>. Isso abrirá um esboço que usaremos com o módulo RFID que conectamos ao nosso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 anteriormente;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pt-BR" sz="2000" dirty="0">
              <a:latin typeface="Calibri" pitchFamily="34" charset="0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dirty="0">
                <a:latin typeface="Calibri" pitchFamily="34" charset="0"/>
              </a:rPr>
              <a:t>4. Agora conecte 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 ao computador e faça o </a:t>
            </a:r>
            <a:r>
              <a:rPr lang="pt-BR" sz="2000" i="1" dirty="0" err="1">
                <a:latin typeface="Calibri" pitchFamily="34" charset="0"/>
              </a:rPr>
              <a:t>upload</a:t>
            </a:r>
            <a:r>
              <a:rPr lang="pt-BR" sz="2000" dirty="0">
                <a:latin typeface="Calibri" pitchFamily="34" charset="0"/>
              </a:rPr>
              <a:t> do código.</a:t>
            </a:r>
            <a:endParaRPr lang="en-US" sz="2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5039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sz="2400" dirty="0"/>
              <a:t>Atividade II – RFID – Etapa 4</a:t>
            </a:r>
            <a:endParaRPr lang="pt-BR" alt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7569FA-C25E-4724-939D-30F245016D74}"/>
              </a:ext>
            </a:extLst>
          </p:cNvPr>
          <p:cNvSpPr txBox="1">
            <a:spLocks/>
          </p:cNvSpPr>
          <p:nvPr/>
        </p:nvSpPr>
        <p:spPr bwMode="auto">
          <a:xfrm>
            <a:off x="468313" y="1196752"/>
            <a:ext cx="8299450" cy="4434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pt-BR" sz="2000" dirty="0">
                <a:latin typeface="+mn-lt"/>
              </a:rPr>
              <a:t>1. Com a </a:t>
            </a:r>
            <a:r>
              <a:rPr lang="pt-BR" sz="2000" dirty="0" err="1">
                <a:latin typeface="+mn-lt"/>
              </a:rPr>
              <a:t>Arduino</a:t>
            </a:r>
            <a:r>
              <a:rPr lang="pt-BR" sz="2000" dirty="0">
                <a:latin typeface="+mn-lt"/>
              </a:rPr>
              <a:t> programada com o </a:t>
            </a:r>
            <a:r>
              <a:rPr lang="pt-BR" sz="2000" i="1" dirty="0">
                <a:latin typeface="+mn-lt"/>
              </a:rPr>
              <a:t>sketch</a:t>
            </a:r>
            <a:r>
              <a:rPr lang="pt-BR" sz="2000" dirty="0">
                <a:latin typeface="+mn-lt"/>
              </a:rPr>
              <a:t> </a:t>
            </a:r>
            <a:r>
              <a:rPr lang="pt-BR" sz="2000" b="1" dirty="0">
                <a:latin typeface="+mn-lt"/>
              </a:rPr>
              <a:t>“</a:t>
            </a:r>
            <a:r>
              <a:rPr lang="pt-BR" sz="2000" b="1" dirty="0" err="1">
                <a:latin typeface="+mn-lt"/>
              </a:rPr>
              <a:t>Addicore_RFID_Example</a:t>
            </a:r>
            <a:r>
              <a:rPr lang="pt-BR" sz="2000" b="1" dirty="0">
                <a:latin typeface="+mn-lt"/>
              </a:rPr>
              <a:t>”</a:t>
            </a:r>
            <a:r>
              <a:rPr lang="pt-BR" sz="2000" dirty="0">
                <a:latin typeface="+mn-lt"/>
              </a:rPr>
              <a:t>, e ainda conectada ao computador, abra o monitor serial clicando no ícone </a:t>
            </a:r>
            <a:r>
              <a:rPr lang="pt-BR" sz="2000" b="1" dirty="0">
                <a:latin typeface="+mn-lt"/>
              </a:rPr>
              <a:t>Serial Monitor</a:t>
            </a:r>
            <a:r>
              <a:rPr lang="pt-BR" sz="2000" dirty="0">
                <a:latin typeface="+mn-lt"/>
              </a:rPr>
              <a:t> ou pressionando </a:t>
            </a:r>
            <a:r>
              <a:rPr lang="pt-BR" sz="2000" b="1" dirty="0">
                <a:latin typeface="+mn-lt"/>
              </a:rPr>
              <a:t>CTRL + SHIFT + M</a:t>
            </a:r>
            <a:r>
              <a:rPr lang="pt-BR" sz="2000" dirty="0">
                <a:latin typeface="+mn-lt"/>
              </a:rPr>
              <a:t>;</a:t>
            </a:r>
            <a:br>
              <a:rPr lang="pt-BR" sz="2000" dirty="0">
                <a:latin typeface="+mn-lt"/>
              </a:rPr>
            </a:br>
            <a:br>
              <a:rPr lang="pt-BR" sz="2000" dirty="0">
                <a:latin typeface="+mn-lt"/>
              </a:rPr>
            </a:br>
            <a:r>
              <a:rPr lang="pt-BR" sz="2000" dirty="0">
                <a:latin typeface="+mn-lt"/>
              </a:rPr>
              <a:t>2. Se ainda não estiver selecionado, defina a taxa de transmissão serial como </a:t>
            </a:r>
            <a:r>
              <a:rPr lang="pt-BR" sz="2000" b="1" dirty="0">
                <a:latin typeface="+mn-lt"/>
              </a:rPr>
              <a:t>9600 </a:t>
            </a:r>
            <a:r>
              <a:rPr lang="pt-BR" sz="2000" b="1" dirty="0" err="1">
                <a:latin typeface="+mn-lt"/>
              </a:rPr>
              <a:t>bauds</a:t>
            </a:r>
            <a:r>
              <a:rPr lang="pt-BR" sz="2000" dirty="0">
                <a:latin typeface="+mn-lt"/>
              </a:rPr>
              <a:t>, clicando na seleção no canto inferior direito da janela do </a:t>
            </a:r>
            <a:r>
              <a:rPr lang="pt-BR" sz="2000" b="1" dirty="0">
                <a:latin typeface="+mn-lt"/>
              </a:rPr>
              <a:t>Serial Monitor</a:t>
            </a:r>
            <a:r>
              <a:rPr lang="pt-BR" sz="2000" dirty="0">
                <a:latin typeface="+mn-lt"/>
              </a:rPr>
              <a:t>, como mostrado a seguir;</a:t>
            </a:r>
            <a:br>
              <a:rPr lang="pt-BR" sz="2000" dirty="0">
                <a:latin typeface="+mn-lt"/>
              </a:rPr>
            </a:br>
            <a:br>
              <a:rPr lang="pt-BR" sz="2000" dirty="0">
                <a:latin typeface="+mn-lt"/>
              </a:rPr>
            </a:br>
            <a:r>
              <a:rPr lang="pt-BR" sz="2000" dirty="0">
                <a:latin typeface="+mn-lt"/>
              </a:rPr>
              <a:t>3. Agora pegue um dos </a:t>
            </a:r>
            <a:r>
              <a:rPr lang="pt-BR" sz="2000" b="1" dirty="0">
                <a:latin typeface="+mn-lt"/>
              </a:rPr>
              <a:t>cartões ou </a:t>
            </a:r>
            <a:r>
              <a:rPr lang="pt-BR" sz="2000" b="1" i="1" dirty="0" err="1">
                <a:latin typeface="+mn-lt"/>
              </a:rPr>
              <a:t>fobs</a:t>
            </a:r>
            <a:r>
              <a:rPr lang="pt-BR" sz="2000" b="1" i="1" dirty="0">
                <a:latin typeface="+mn-lt"/>
              </a:rPr>
              <a:t> </a:t>
            </a:r>
            <a:r>
              <a:rPr lang="pt-BR" sz="2000" b="1" dirty="0">
                <a:latin typeface="+mn-lt"/>
              </a:rPr>
              <a:t> RFID</a:t>
            </a:r>
            <a:r>
              <a:rPr lang="pt-BR" sz="2000" dirty="0">
                <a:latin typeface="+mn-lt"/>
              </a:rPr>
              <a:t> (chaveiro) que vieram no seu </a:t>
            </a:r>
            <a:r>
              <a:rPr lang="pt-BR" sz="2000" i="1" dirty="0">
                <a:latin typeface="+mn-lt"/>
              </a:rPr>
              <a:t>kit</a:t>
            </a:r>
            <a:r>
              <a:rPr lang="pt-BR" sz="2000" dirty="0">
                <a:latin typeface="+mn-lt"/>
              </a:rPr>
              <a:t> e segure-o próximo ao gráfico branco impresso em seu </a:t>
            </a:r>
            <a:r>
              <a:rPr lang="pt-BR" sz="2000" b="1" dirty="0">
                <a:latin typeface="+mn-lt"/>
              </a:rPr>
              <a:t>módulo RFID-RC522</a:t>
            </a:r>
            <a:r>
              <a:rPr lang="pt-BR" sz="2000" dirty="0">
                <a:latin typeface="+mn-lt"/>
              </a:rPr>
              <a:t>;</a:t>
            </a:r>
          </a:p>
          <a:p>
            <a:endParaRPr lang="pt-BR" sz="2000" dirty="0">
              <a:latin typeface="+mn-lt"/>
            </a:endParaRPr>
          </a:p>
          <a:p>
            <a:r>
              <a:rPr lang="pt-BR" sz="2000" dirty="0">
                <a:latin typeface="+mn-lt"/>
              </a:rPr>
              <a:t>4. Depois que o módulo tiver lido a etiqueta RFID, o </a:t>
            </a:r>
            <a:r>
              <a:rPr lang="pt-BR" sz="2000" b="1" dirty="0">
                <a:latin typeface="+mn-lt"/>
              </a:rPr>
              <a:t>Serial Monitor</a:t>
            </a:r>
            <a:r>
              <a:rPr lang="pt-BR" sz="2000" dirty="0">
                <a:latin typeface="+mn-lt"/>
              </a:rPr>
              <a:t> deverá mostrar uma mensagem programada anteriormente.</a:t>
            </a:r>
          </a:p>
          <a:p>
            <a:endParaRPr lang="pt-BR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650553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sz="2400" dirty="0"/>
              <a:t>Atividade II – RFID – Etapa 4</a:t>
            </a:r>
            <a:endParaRPr lang="pt-BR" altLang="en-US" sz="2400" dirty="0"/>
          </a:p>
        </p:txBody>
      </p:sp>
      <p:pic>
        <p:nvPicPr>
          <p:cNvPr id="7170" name="Picture 2" descr="C:\Users\Jlopes\Desktop\Aula 04 - Robótica e IOT\Aula 4 - Robotica e IOT\Figura 7 - RFI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16832"/>
            <a:ext cx="9144000" cy="3157825"/>
          </a:xfrm>
          <a:prstGeom prst="rect">
            <a:avLst/>
          </a:prstGeom>
          <a:noFill/>
        </p:spPr>
      </p:pic>
      <p:sp>
        <p:nvSpPr>
          <p:cNvPr id="5" name="CaixaDeTexto 4"/>
          <p:cNvSpPr txBox="1"/>
          <p:nvPr/>
        </p:nvSpPr>
        <p:spPr>
          <a:xfrm>
            <a:off x="0" y="623731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600" dirty="0"/>
          </a:p>
          <a:p>
            <a:pPr algn="ctr"/>
            <a:r>
              <a:rPr lang="pt-BR" sz="1600" dirty="0"/>
              <a:t>Referência: https://www.instructables.com/id/Arduino-Wiring-and-Programming-of-RFID-Sensor/</a:t>
            </a:r>
          </a:p>
        </p:txBody>
      </p:sp>
    </p:spTree>
    <p:extLst>
      <p:ext uri="{BB962C8B-B14F-4D97-AF65-F5344CB8AC3E}">
        <p14:creationId xmlns:p14="http://schemas.microsoft.com/office/powerpoint/2010/main" val="196206994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sz="2400" dirty="0"/>
              <a:t>Atividade II – RFID – Etapa 5</a:t>
            </a:r>
            <a:endParaRPr lang="pt-BR" alt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7569FA-C25E-4724-939D-30F245016D74}"/>
              </a:ext>
            </a:extLst>
          </p:cNvPr>
          <p:cNvSpPr txBox="1">
            <a:spLocks/>
          </p:cNvSpPr>
          <p:nvPr/>
        </p:nvSpPr>
        <p:spPr bwMode="auto">
          <a:xfrm>
            <a:off x="468313" y="1196752"/>
            <a:ext cx="8299450" cy="4434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pt-BR" sz="2000" dirty="0">
                <a:latin typeface="+mn-lt"/>
              </a:rPr>
              <a:t>5. Anote o número de série. Ele está localizado na última linha de dados, sendo o primeiro número (não o 100001, 1010101), deve parecer um número regular como "59" ou "68 “;</a:t>
            </a:r>
          </a:p>
          <a:p>
            <a:endParaRPr lang="pt-BR" sz="2000" dirty="0">
              <a:latin typeface="+mn-lt"/>
            </a:endParaRPr>
          </a:p>
          <a:p>
            <a:r>
              <a:rPr lang="pt-BR" sz="2000" dirty="0">
                <a:latin typeface="+mn-lt"/>
              </a:rPr>
              <a:t>6. Agora feche o </a:t>
            </a:r>
            <a:r>
              <a:rPr lang="pt-BR" sz="2000" b="1" dirty="0">
                <a:latin typeface="+mn-lt"/>
              </a:rPr>
              <a:t>monitor serial </a:t>
            </a:r>
            <a:r>
              <a:rPr lang="pt-BR" sz="2000" dirty="0">
                <a:latin typeface="+mn-lt"/>
              </a:rPr>
              <a:t>e insira esse número no código do esboço </a:t>
            </a:r>
            <a:r>
              <a:rPr lang="pt-BR" sz="2000" dirty="0" err="1">
                <a:latin typeface="+mn-lt"/>
              </a:rPr>
              <a:t>AddicoreRFID</a:t>
            </a:r>
            <a:r>
              <a:rPr lang="pt-BR" sz="2000" dirty="0">
                <a:latin typeface="+mn-lt"/>
              </a:rPr>
              <a:t>, no seguinte trecho:</a:t>
            </a:r>
          </a:p>
          <a:p>
            <a:endParaRPr lang="en-US" sz="2000" b="1" dirty="0">
              <a:latin typeface="+mn-lt"/>
            </a:endParaRPr>
          </a:p>
          <a:p>
            <a:r>
              <a:rPr lang="en-US" sz="2000" b="1" dirty="0">
                <a:latin typeface="+mn-lt"/>
              </a:rPr>
              <a:t>if (</a:t>
            </a:r>
            <a:r>
              <a:rPr lang="en-US" sz="2000" b="1" dirty="0" err="1">
                <a:latin typeface="+mn-lt"/>
              </a:rPr>
              <a:t>str</a:t>
            </a:r>
            <a:r>
              <a:rPr lang="en-US" sz="2000" b="1" dirty="0">
                <a:latin typeface="+mn-lt"/>
              </a:rPr>
              <a:t>[0] ==156)</a:t>
            </a:r>
          </a:p>
          <a:p>
            <a:endParaRPr lang="pt-BR" sz="2000" dirty="0">
              <a:latin typeface="+mn-lt"/>
            </a:endParaRPr>
          </a:p>
          <a:p>
            <a:r>
              <a:rPr lang="pt-BR" sz="2000" dirty="0">
                <a:latin typeface="+mn-lt"/>
              </a:rPr>
              <a:t>* Substitua esse "156" pelo número que você obteve do </a:t>
            </a:r>
            <a:r>
              <a:rPr lang="pt-BR" sz="2000" b="1" dirty="0">
                <a:latin typeface="+mn-lt"/>
              </a:rPr>
              <a:t>monitor serial</a:t>
            </a:r>
            <a:r>
              <a:rPr lang="pt-BR" sz="2000" dirty="0">
                <a:latin typeface="+mn-lt"/>
              </a:rPr>
              <a:t> quando digitalizou o seu cartão ou </a:t>
            </a:r>
            <a:r>
              <a:rPr lang="pt-BR" sz="2000" i="1" dirty="0" err="1">
                <a:latin typeface="+mn-lt"/>
              </a:rPr>
              <a:t>fob</a:t>
            </a:r>
            <a:r>
              <a:rPr lang="pt-BR" sz="2000" dirty="0">
                <a:latin typeface="+mn-lt"/>
              </a:rPr>
              <a:t> RFID;</a:t>
            </a:r>
          </a:p>
          <a:p>
            <a:endParaRPr lang="pt-BR" sz="2000" dirty="0">
              <a:latin typeface="+mn-lt"/>
            </a:endParaRPr>
          </a:p>
          <a:p>
            <a:r>
              <a:rPr lang="pt-BR" sz="2000" dirty="0">
                <a:latin typeface="+mn-lt"/>
              </a:rPr>
              <a:t>Junto com isso, você pode alterar a mensagem de </a:t>
            </a:r>
            <a:r>
              <a:rPr lang="pt-BR" sz="2000" b="1" dirty="0">
                <a:latin typeface="+mn-lt"/>
              </a:rPr>
              <a:t>"Olá alunos da turma 17IA!”</a:t>
            </a:r>
            <a:r>
              <a:rPr lang="pt-BR" sz="2000" dirty="0">
                <a:latin typeface="+mn-lt"/>
              </a:rPr>
              <a:t> para qualquer mensagem que você desejar. </a:t>
            </a:r>
          </a:p>
        </p:txBody>
      </p:sp>
    </p:spTree>
    <p:extLst>
      <p:ext uri="{BB962C8B-B14F-4D97-AF65-F5344CB8AC3E}">
        <p14:creationId xmlns:p14="http://schemas.microsoft.com/office/powerpoint/2010/main" val="222073503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sz="2400" dirty="0"/>
              <a:t>Atividade II – RFID – Etapa 5</a:t>
            </a:r>
            <a:endParaRPr lang="pt-BR" alt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7569FA-C25E-4724-939D-30F245016D74}"/>
              </a:ext>
            </a:extLst>
          </p:cNvPr>
          <p:cNvSpPr txBox="1">
            <a:spLocks/>
          </p:cNvSpPr>
          <p:nvPr/>
        </p:nvSpPr>
        <p:spPr bwMode="auto">
          <a:xfrm>
            <a:off x="468313" y="1196752"/>
            <a:ext cx="8299450" cy="4434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pt-BR" sz="2000" dirty="0">
                <a:latin typeface="+mn-lt"/>
              </a:rPr>
              <a:t>7. Finalmente, faça o </a:t>
            </a:r>
            <a:r>
              <a:rPr lang="pt-BR" sz="2000" i="1" dirty="0" err="1">
                <a:latin typeface="+mn-lt"/>
              </a:rPr>
              <a:t>upload</a:t>
            </a:r>
            <a:r>
              <a:rPr lang="pt-BR" sz="2000" i="1" dirty="0">
                <a:latin typeface="+mn-lt"/>
              </a:rPr>
              <a:t> </a:t>
            </a:r>
            <a:r>
              <a:rPr lang="pt-BR" sz="2000" dirty="0">
                <a:latin typeface="+mn-lt"/>
              </a:rPr>
              <a:t>das alterações para a </a:t>
            </a:r>
            <a:r>
              <a:rPr lang="pt-BR" sz="2000" dirty="0" err="1">
                <a:latin typeface="+mn-lt"/>
              </a:rPr>
              <a:t>Arduino</a:t>
            </a:r>
            <a:r>
              <a:rPr lang="pt-BR" sz="2000" dirty="0">
                <a:latin typeface="+mn-lt"/>
              </a:rPr>
              <a:t> pressionando a </a:t>
            </a:r>
            <a:r>
              <a:rPr lang="pt-BR" sz="2000" b="1" dirty="0">
                <a:latin typeface="+mn-lt"/>
              </a:rPr>
              <a:t>seta a direita</a:t>
            </a:r>
            <a:r>
              <a:rPr lang="pt-BR" sz="2000" dirty="0">
                <a:latin typeface="+mn-lt"/>
              </a:rPr>
              <a:t> na IDE </a:t>
            </a:r>
            <a:r>
              <a:rPr lang="pt-BR" sz="2000" dirty="0" err="1">
                <a:latin typeface="+mn-lt"/>
              </a:rPr>
              <a:t>Arduino</a:t>
            </a:r>
            <a:r>
              <a:rPr lang="pt-BR" sz="2000" dirty="0">
                <a:latin typeface="+mn-lt"/>
              </a:rPr>
              <a:t>;</a:t>
            </a:r>
          </a:p>
          <a:p>
            <a:endParaRPr lang="pt-BR" sz="2000" dirty="0">
              <a:latin typeface="+mn-lt"/>
            </a:endParaRPr>
          </a:p>
          <a:p>
            <a:r>
              <a:rPr lang="pt-BR" sz="2000" dirty="0">
                <a:latin typeface="+mn-lt"/>
              </a:rPr>
              <a:t>Certifique-se de que sua programação funcionou abrindo o </a:t>
            </a:r>
            <a:r>
              <a:rPr lang="pt-BR" sz="2000" b="1" dirty="0">
                <a:latin typeface="+mn-lt"/>
              </a:rPr>
              <a:t>monitor serial</a:t>
            </a:r>
            <a:r>
              <a:rPr lang="pt-BR" sz="2000" dirty="0">
                <a:latin typeface="+mn-lt"/>
              </a:rPr>
              <a:t> mais uma vez e agitando o seu chaveiro ou cartão perto do sensor para ver se sua mensagem aparece e se a programação está correta;</a:t>
            </a:r>
          </a:p>
          <a:p>
            <a:endParaRPr lang="pt-BR" sz="2000" dirty="0">
              <a:latin typeface="+mn-lt"/>
            </a:endParaRPr>
          </a:p>
          <a:p>
            <a:r>
              <a:rPr lang="pt-BR" sz="2000" dirty="0">
                <a:latin typeface="+mn-lt"/>
              </a:rPr>
              <a:t>* Verifique se a configuração de transmissão está em 9600.</a:t>
            </a:r>
          </a:p>
        </p:txBody>
      </p:sp>
    </p:spTree>
    <p:extLst>
      <p:ext uri="{BB962C8B-B14F-4D97-AF65-F5344CB8AC3E}">
        <p14:creationId xmlns:p14="http://schemas.microsoft.com/office/powerpoint/2010/main" val="163330704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Imagem 6" descr="The-Nature-of-Data-is-Chang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88"/>
            <a:ext cx="9144000" cy="515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FA447-CA46-1D47-892A-27962513E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980728"/>
            <a:ext cx="5505400" cy="55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7521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Espaço Reservado para Texto 4"/>
          <p:cNvSpPr>
            <a:spLocks noGrp="1"/>
          </p:cNvSpPr>
          <p:nvPr>
            <p:ph type="body" sz="quarter" idx="10"/>
          </p:nvPr>
        </p:nvSpPr>
        <p:spPr>
          <a:xfrm>
            <a:off x="0" y="1916113"/>
            <a:ext cx="9144000" cy="3457575"/>
          </a:xfrm>
        </p:spPr>
        <p:txBody>
          <a:bodyPr/>
          <a:lstStyle/>
          <a:p>
            <a:r>
              <a:rPr lang="en-US" altLang="pt-BR" dirty="0" err="1"/>
              <a:t>Introdução</a:t>
            </a:r>
            <a:r>
              <a:rPr lang="en-US" altLang="pt-BR" dirty="0"/>
              <a:t> a </a:t>
            </a:r>
            <a:r>
              <a:rPr lang="en-US" altLang="pt-BR" dirty="0" err="1"/>
              <a:t>Robótica</a:t>
            </a:r>
            <a:r>
              <a:rPr lang="en-US" altLang="pt-BR" dirty="0"/>
              <a:t> e IOT</a:t>
            </a:r>
          </a:p>
          <a:p>
            <a:r>
              <a:rPr lang="en-US" altLang="pt-BR" sz="2000" dirty="0"/>
              <a:t>Prof. </a:t>
            </a:r>
            <a:r>
              <a:rPr lang="en-US" altLang="pt-BR" sz="2000" dirty="0" err="1"/>
              <a:t>MSc</a:t>
            </a:r>
            <a:r>
              <a:rPr lang="en-US" altLang="pt-BR" sz="2000" dirty="0"/>
              <a:t>. José </a:t>
            </a:r>
            <a:r>
              <a:rPr lang="en-US" altLang="pt-BR" sz="2000" dirty="0" err="1"/>
              <a:t>Ahirton</a:t>
            </a:r>
            <a:r>
              <a:rPr lang="en-US" altLang="pt-BR" sz="2000" dirty="0"/>
              <a:t> Lopes</a:t>
            </a:r>
          </a:p>
          <a:p>
            <a:endParaRPr lang="en-US" altLang="pt-BR" sz="2000" dirty="0"/>
          </a:p>
          <a:p>
            <a:r>
              <a:rPr lang="en-US" altLang="pt-BR" sz="1800" dirty="0" err="1"/>
              <a:t>Artigos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https://www.researchgate.net/profile/Jose_Ahirton_Lopes_Filho2</a:t>
            </a:r>
          </a:p>
          <a:p>
            <a:r>
              <a:rPr lang="en-US" altLang="pt-BR" sz="1800" dirty="0" err="1"/>
              <a:t>Outras</a:t>
            </a:r>
            <a:r>
              <a:rPr lang="en-US" altLang="pt-BR" sz="1800" dirty="0"/>
              <a:t> </a:t>
            </a:r>
            <a:r>
              <a:rPr lang="en-US" altLang="pt-BR" sz="1800" dirty="0" err="1"/>
              <a:t>apresentações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https://www.slideshare.net/JosAhirtonBatistaLop</a:t>
            </a:r>
            <a:endParaRPr lang="en-US" altLang="pt-BR" sz="1800" dirty="0"/>
          </a:p>
          <a:p>
            <a:r>
              <a:rPr lang="en-US" altLang="pt-BR" sz="1800" dirty="0" err="1"/>
              <a:t>Github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https://github.com/AhirtonLopes</a:t>
            </a:r>
          </a:p>
          <a:p>
            <a:endParaRPr lang="en-US" altLang="pt-BR" sz="1800" b="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699792" y="2852936"/>
            <a:ext cx="4679950" cy="138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1" hangingPunct="1">
              <a:defRPr/>
            </a:pPr>
            <a:r>
              <a:rPr kumimoji="1" lang="en-US" sz="1400" dirty="0"/>
              <a:t>Copyright © </a:t>
            </a:r>
            <a:r>
              <a:rPr kumimoji="1" lang="en-US" sz="1400" b="1" dirty="0"/>
              <a:t>2021  </a:t>
            </a:r>
            <a:r>
              <a:rPr kumimoji="1" lang="en-US" sz="1400" dirty="0"/>
              <a:t>Prof. MSc. José Ahirton Lopes</a:t>
            </a:r>
          </a:p>
          <a:p>
            <a:pPr eaLnBrk="1" hangingPunct="1">
              <a:defRPr/>
            </a:pPr>
            <a:endParaRPr kumimoji="1" lang="en-US" sz="1400" dirty="0"/>
          </a:p>
          <a:p>
            <a:pPr eaLnBrk="1" hangingPunct="1">
              <a:defRPr/>
            </a:pPr>
            <a:r>
              <a:rPr kumimoji="1" lang="en-US" sz="1400" dirty="0" err="1"/>
              <a:t>Todos</a:t>
            </a:r>
            <a:r>
              <a:rPr kumimoji="1" lang="en-US" sz="1400" dirty="0"/>
              <a:t> </a:t>
            </a:r>
            <a:r>
              <a:rPr kumimoji="1" lang="en-US" sz="1400" dirty="0" err="1"/>
              <a:t>direitos</a:t>
            </a:r>
            <a:r>
              <a:rPr kumimoji="1" lang="en-US" sz="1400" dirty="0"/>
              <a:t> </a:t>
            </a:r>
            <a:r>
              <a:rPr kumimoji="1" lang="en-US" sz="1400" dirty="0" err="1"/>
              <a:t>reservados</a:t>
            </a:r>
            <a:r>
              <a:rPr kumimoji="1" lang="en-US" sz="1400" dirty="0"/>
              <a:t>. </a:t>
            </a:r>
            <a:r>
              <a:rPr kumimoji="1" lang="en-US" sz="1400" dirty="0" err="1"/>
              <a:t>Reprodução</a:t>
            </a:r>
            <a:r>
              <a:rPr kumimoji="1" lang="en-US" sz="1400" dirty="0"/>
              <a:t> </a:t>
            </a:r>
            <a:r>
              <a:rPr kumimoji="1" lang="en-US" sz="1400" dirty="0" err="1"/>
              <a:t>ou</a:t>
            </a:r>
            <a:r>
              <a:rPr kumimoji="1" lang="en-US" sz="1400" dirty="0"/>
              <a:t> </a:t>
            </a:r>
            <a:r>
              <a:rPr kumimoji="1" lang="en-US" sz="1400" dirty="0" err="1"/>
              <a:t>divulgação</a:t>
            </a:r>
            <a:r>
              <a:rPr kumimoji="1" lang="en-US" sz="1400" dirty="0"/>
              <a:t> total </a:t>
            </a:r>
            <a:r>
              <a:rPr kumimoji="1" lang="en-US" sz="1400" dirty="0" err="1"/>
              <a:t>ou</a:t>
            </a:r>
            <a:r>
              <a:rPr kumimoji="1" lang="en-US" sz="1400" dirty="0"/>
              <a:t> </a:t>
            </a:r>
            <a:r>
              <a:rPr kumimoji="1" lang="en-US" sz="1400" dirty="0" err="1"/>
              <a:t>parcial</a:t>
            </a:r>
            <a:r>
              <a:rPr kumimoji="1" lang="en-US" sz="1400" dirty="0"/>
              <a:t> </a:t>
            </a:r>
            <a:r>
              <a:rPr kumimoji="1" lang="en-US" sz="1400" dirty="0" err="1"/>
              <a:t>deste</a:t>
            </a:r>
            <a:r>
              <a:rPr kumimoji="1" lang="en-US" sz="1400" dirty="0"/>
              <a:t> </a:t>
            </a:r>
            <a:r>
              <a:rPr kumimoji="1" lang="en-US" sz="1400" dirty="0" err="1"/>
              <a:t>documento</a:t>
            </a:r>
            <a:r>
              <a:rPr kumimoji="1" lang="en-US" sz="1400" dirty="0"/>
              <a:t> é </a:t>
            </a:r>
            <a:r>
              <a:rPr kumimoji="1" lang="en-US" sz="1400" dirty="0" err="1"/>
              <a:t>expressamente</a:t>
            </a:r>
            <a:r>
              <a:rPr kumimoji="1" lang="en-US" sz="1400" dirty="0"/>
              <a:t> </a:t>
            </a:r>
            <a:r>
              <a:rPr kumimoji="1" lang="en-US" sz="1400" dirty="0" err="1"/>
              <a:t>proíbido</a:t>
            </a:r>
            <a:r>
              <a:rPr kumimoji="1" lang="en-US" sz="1400" dirty="0"/>
              <a:t> </a:t>
            </a:r>
            <a:r>
              <a:rPr kumimoji="1" lang="en-US" sz="1400" dirty="0" err="1"/>
              <a:t>sem</a:t>
            </a:r>
            <a:r>
              <a:rPr kumimoji="1" lang="en-US" sz="1400" dirty="0"/>
              <a:t> o </a:t>
            </a:r>
            <a:r>
              <a:rPr kumimoji="1" lang="pt-BR" sz="1400" dirty="0"/>
              <a:t>consentimento formal, por escrito,</a:t>
            </a:r>
            <a:r>
              <a:rPr kumimoji="1" lang="en-US" sz="1400" dirty="0"/>
              <a:t> do Professor (</a:t>
            </a:r>
            <a:r>
              <a:rPr kumimoji="1" lang="en-US" sz="1400" dirty="0" err="1"/>
              <a:t>autor</a:t>
            </a:r>
            <a:r>
              <a:rPr kumimoji="1" lang="en-US" sz="1400" dirty="0"/>
              <a:t>).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pt-BR" sz="2000" dirty="0">
                <a:latin typeface="Calibri" pitchFamily="34" charset="0"/>
              </a:rPr>
              <a:t>Dos </a:t>
            </a:r>
            <a:r>
              <a:rPr lang="en-US" altLang="pt-BR" sz="2000" dirty="0" err="1">
                <a:latin typeface="Calibri" pitchFamily="34" charset="0"/>
              </a:rPr>
              <a:t>dispositivos</a:t>
            </a:r>
            <a:r>
              <a:rPr lang="en-US" altLang="pt-BR" sz="2000" dirty="0">
                <a:latin typeface="Calibri" pitchFamily="34" charset="0"/>
              </a:rPr>
              <a:t> </a:t>
            </a:r>
            <a:r>
              <a:rPr lang="en-US" altLang="pt-BR" sz="2000" dirty="0" err="1">
                <a:latin typeface="Calibri" pitchFamily="34" charset="0"/>
              </a:rPr>
              <a:t>conectados</a:t>
            </a:r>
            <a:r>
              <a:rPr lang="en-US" altLang="pt-BR" sz="2000" dirty="0">
                <a:latin typeface="Calibri" pitchFamily="34" charset="0"/>
              </a:rPr>
              <a:t> </a:t>
            </a:r>
            <a:r>
              <a:rPr lang="en-US" altLang="pt-BR" sz="2000" dirty="0" err="1">
                <a:latin typeface="Calibri" pitchFamily="34" charset="0"/>
              </a:rPr>
              <a:t>ao</a:t>
            </a:r>
            <a:r>
              <a:rPr lang="en-US" altLang="pt-BR" sz="2000" dirty="0">
                <a:latin typeface="Calibri" pitchFamily="34" charset="0"/>
              </a:rPr>
              <a:t> valor </a:t>
            </a:r>
            <a:r>
              <a:rPr lang="en-US" altLang="pt-BR" sz="2000" dirty="0" err="1">
                <a:latin typeface="Calibri" pitchFamily="34" charset="0"/>
              </a:rPr>
              <a:t>humano</a:t>
            </a:r>
            <a:endParaRPr lang="en-US" altLang="pt-BR" sz="2000" dirty="0">
              <a:latin typeface="Calibri" pitchFamily="34" charset="0"/>
            </a:endParaRPr>
          </a:p>
        </p:txBody>
      </p:sp>
      <p:pic>
        <p:nvPicPr>
          <p:cNvPr id="1026" name="Picture 2" descr="C:\Users\Jlopes\Desktop\Aula 03 - Robótica e IOT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883" y="1142984"/>
            <a:ext cx="8135621" cy="52149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pt-BR" sz="2000" dirty="0">
                <a:latin typeface="Calibri" pitchFamily="34" charset="0"/>
              </a:rPr>
              <a:t>Dos </a:t>
            </a:r>
            <a:r>
              <a:rPr lang="en-US" altLang="pt-BR" sz="2000" dirty="0" err="1">
                <a:latin typeface="Calibri" pitchFamily="34" charset="0"/>
              </a:rPr>
              <a:t>dispositivos</a:t>
            </a:r>
            <a:r>
              <a:rPr lang="en-US" altLang="pt-BR" sz="2000" dirty="0">
                <a:latin typeface="Calibri" pitchFamily="34" charset="0"/>
              </a:rPr>
              <a:t> </a:t>
            </a:r>
            <a:r>
              <a:rPr lang="en-US" altLang="pt-BR" sz="2000" dirty="0" err="1">
                <a:latin typeface="Calibri" pitchFamily="34" charset="0"/>
              </a:rPr>
              <a:t>conectados</a:t>
            </a:r>
            <a:r>
              <a:rPr lang="en-US" altLang="pt-BR" sz="2000" dirty="0">
                <a:latin typeface="Calibri" pitchFamily="34" charset="0"/>
              </a:rPr>
              <a:t> </a:t>
            </a:r>
            <a:r>
              <a:rPr lang="en-US" altLang="pt-BR" sz="2000" dirty="0" err="1">
                <a:latin typeface="Calibri" pitchFamily="34" charset="0"/>
              </a:rPr>
              <a:t>ao</a:t>
            </a:r>
            <a:r>
              <a:rPr lang="en-US" altLang="pt-BR" sz="2000" dirty="0">
                <a:latin typeface="Calibri" pitchFamily="34" charset="0"/>
              </a:rPr>
              <a:t> valor </a:t>
            </a:r>
            <a:r>
              <a:rPr lang="en-US" altLang="pt-BR" sz="2000" dirty="0" err="1">
                <a:latin typeface="Calibri" pitchFamily="34" charset="0"/>
              </a:rPr>
              <a:t>humano</a:t>
            </a:r>
            <a:endParaRPr lang="en-US" altLang="pt-BR" sz="2000" dirty="0">
              <a:latin typeface="Calibri" pitchFamily="34" charset="0"/>
            </a:endParaRPr>
          </a:p>
        </p:txBody>
      </p:sp>
      <p:pic>
        <p:nvPicPr>
          <p:cNvPr id="2050" name="Picture 2" descr="C:\Users\Jlopes\Desktop\Aula 03 - Robótica e IOT\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1009650"/>
            <a:ext cx="6000750" cy="5848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pt-BR" sz="2000" dirty="0">
                <a:latin typeface="Calibri" pitchFamily="34" charset="0"/>
              </a:rPr>
              <a:t>Dos </a:t>
            </a:r>
            <a:r>
              <a:rPr lang="en-US" altLang="pt-BR" sz="2000" dirty="0" err="1">
                <a:latin typeface="Calibri" pitchFamily="34" charset="0"/>
              </a:rPr>
              <a:t>dispositivos</a:t>
            </a:r>
            <a:r>
              <a:rPr lang="en-US" altLang="pt-BR" sz="2000" dirty="0">
                <a:latin typeface="Calibri" pitchFamily="34" charset="0"/>
              </a:rPr>
              <a:t> </a:t>
            </a:r>
            <a:r>
              <a:rPr lang="en-US" altLang="pt-BR" sz="2000" dirty="0" err="1">
                <a:latin typeface="Calibri" pitchFamily="34" charset="0"/>
              </a:rPr>
              <a:t>conectados</a:t>
            </a:r>
            <a:r>
              <a:rPr lang="en-US" altLang="pt-BR" sz="2000" dirty="0">
                <a:latin typeface="Calibri" pitchFamily="34" charset="0"/>
              </a:rPr>
              <a:t> </a:t>
            </a:r>
            <a:r>
              <a:rPr lang="en-US" altLang="pt-BR" sz="2000" dirty="0" err="1">
                <a:latin typeface="Calibri" pitchFamily="34" charset="0"/>
              </a:rPr>
              <a:t>ao</a:t>
            </a:r>
            <a:r>
              <a:rPr lang="en-US" altLang="pt-BR" sz="2000" dirty="0">
                <a:latin typeface="Calibri" pitchFamily="34" charset="0"/>
              </a:rPr>
              <a:t> valor </a:t>
            </a:r>
            <a:r>
              <a:rPr lang="en-US" altLang="pt-BR" sz="2000" dirty="0" err="1">
                <a:latin typeface="Calibri" pitchFamily="34" charset="0"/>
              </a:rPr>
              <a:t>humano</a:t>
            </a:r>
            <a:endParaRPr lang="en-US" altLang="pt-BR" sz="2000" dirty="0">
              <a:latin typeface="Calibri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357298"/>
            <a:ext cx="8643998" cy="4605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pt-BR" sz="2000" dirty="0" err="1">
                <a:latin typeface="Calibri" pitchFamily="34" charset="0"/>
              </a:rPr>
              <a:t>Indústria</a:t>
            </a:r>
            <a:r>
              <a:rPr lang="en-US" altLang="pt-BR" sz="2000" dirty="0">
                <a:latin typeface="Calibri" pitchFamily="34" charset="0"/>
              </a:rPr>
              <a:t> 4.0</a:t>
            </a:r>
          </a:p>
        </p:txBody>
      </p:sp>
      <p:pic>
        <p:nvPicPr>
          <p:cNvPr id="4098" name="Picture 2" descr="C:\Users\Jlopes\Desktop\Aula 03 - Robótica e IOT\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214422"/>
            <a:ext cx="8358246" cy="52692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Exemplo de mapeamento em projeto Indústria 4.0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17410" name="Picture 2" descr="C:\Users\Jlopes\Desktop\Aula 03 - Robótica e IOT\1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214422"/>
            <a:ext cx="8477052" cy="5072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pt-BR" sz="2000" dirty="0" err="1">
                <a:latin typeface="Calibri" pitchFamily="34" charset="0"/>
              </a:rPr>
              <a:t>Indústria</a:t>
            </a:r>
            <a:r>
              <a:rPr lang="en-US" altLang="pt-BR" sz="2000" dirty="0">
                <a:latin typeface="Calibri" pitchFamily="34" charset="0"/>
              </a:rPr>
              <a:t> 4.0 e </a:t>
            </a:r>
            <a:r>
              <a:rPr lang="en-US" altLang="pt-BR" sz="2000" dirty="0" err="1">
                <a:latin typeface="Calibri" pitchFamily="34" charset="0"/>
              </a:rPr>
              <a:t>Cidades</a:t>
            </a:r>
            <a:r>
              <a:rPr lang="en-US" altLang="pt-BR" sz="2000" dirty="0">
                <a:latin typeface="Calibri" pitchFamily="34" charset="0"/>
              </a:rPr>
              <a:t> </a:t>
            </a:r>
            <a:r>
              <a:rPr lang="en-US" altLang="pt-BR" sz="2000" dirty="0" err="1">
                <a:latin typeface="Calibri" pitchFamily="34" charset="0"/>
              </a:rPr>
              <a:t>Conectadas</a:t>
            </a:r>
            <a:endParaRPr lang="en-US" altLang="pt-BR" sz="2000" dirty="0">
              <a:latin typeface="Calibri" pitchFamily="34" charset="0"/>
            </a:endParaRPr>
          </a:p>
        </p:txBody>
      </p:sp>
      <p:pic>
        <p:nvPicPr>
          <p:cNvPr id="5122" name="Picture 2" descr="C:\Users\Jlopes\Desktop\Aula 03 - Robótica e IOT\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857232"/>
            <a:ext cx="5500726" cy="5818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2597</TotalTime>
  <Words>1304</Words>
  <Application>Microsoft Macintosh PowerPoint</Application>
  <PresentationFormat>On-screen Show (4:3)</PresentationFormat>
  <Paragraphs>119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宋体</vt:lpstr>
      <vt:lpstr>Arial</vt:lpstr>
      <vt:lpstr>Calibri</vt:lpstr>
      <vt:lpstr>Square721 BT</vt:lpstr>
      <vt:lpstr>Times New Roman</vt:lpstr>
      <vt:lpstr>Tema do Office</vt:lpstr>
      <vt:lpstr>2_Tema do Office</vt:lpstr>
      <vt:lpstr>6_Personalizar design</vt:lpstr>
      <vt:lpstr>1_Tema do Office</vt:lpstr>
      <vt:lpstr>Arduino</vt:lpstr>
      <vt:lpstr>Experimento – Detecção de Movimentos via PIR</vt:lpstr>
      <vt:lpstr>Experimento no Tinkercad –  Detecção de Movimentos via PIR e Acionamento de Servo</vt:lpstr>
      <vt:lpstr>Dos dispositivos conectados ao valor humano</vt:lpstr>
      <vt:lpstr>Dos dispositivos conectados ao valor humano</vt:lpstr>
      <vt:lpstr>Dos dispositivos conectados ao valor humano</vt:lpstr>
      <vt:lpstr>Indústria 4.0</vt:lpstr>
      <vt:lpstr>PowerPoint Presentation</vt:lpstr>
      <vt:lpstr>Indústria 4.0 e Cidades Conectadas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Arduino</vt:lpstr>
      <vt:lpstr>Atividade I – Detecção de Chuva</vt:lpstr>
      <vt:lpstr>Atividade I – Detecção de Chuva</vt:lpstr>
      <vt:lpstr>Atividade I – Detecção de Chuva</vt:lpstr>
      <vt:lpstr>Atividade II – RFID</vt:lpstr>
      <vt:lpstr>Atividade II – RFID – Etapa 1</vt:lpstr>
      <vt:lpstr>Atividade II – RFID – Esquemático</vt:lpstr>
      <vt:lpstr>Atividade II – RFID – Etapa 1</vt:lpstr>
      <vt:lpstr>Atividade II – RFID - Esquemático</vt:lpstr>
      <vt:lpstr>Atividade II – RFID – Etapa 2</vt:lpstr>
      <vt:lpstr>Atividade II – RFID – Etapa 3</vt:lpstr>
      <vt:lpstr>Atividade II – RFID – Etapa 4</vt:lpstr>
      <vt:lpstr>Atividade II – RFID – Etapa 4</vt:lpstr>
      <vt:lpstr>Atividade II – RFID – Etapa 5</vt:lpstr>
      <vt:lpstr>Atividade II – RFID – Etapa 5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Susanne Andrade</dc:creator>
  <cp:lastModifiedBy>Jose Ahirton Batista Lopes Filho</cp:lastModifiedBy>
  <cp:revision>414</cp:revision>
  <cp:lastPrinted>2015-08-20T10:58:19Z</cp:lastPrinted>
  <dcterms:created xsi:type="dcterms:W3CDTF">2012-10-02T15:58:15Z</dcterms:created>
  <dcterms:modified xsi:type="dcterms:W3CDTF">2021-09-07T11:23:54Z</dcterms:modified>
</cp:coreProperties>
</file>